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6" r:id="rId2"/>
    <p:sldId id="256" r:id="rId3"/>
    <p:sldId id="287" r:id="rId4"/>
    <p:sldId id="288" r:id="rId5"/>
    <p:sldId id="289" r:id="rId6"/>
    <p:sldId id="291" r:id="rId7"/>
    <p:sldId id="290" r:id="rId8"/>
    <p:sldId id="292" r:id="rId9"/>
    <p:sldId id="293" r:id="rId10"/>
    <p:sldId id="294" r:id="rId11"/>
    <p:sldId id="296" r:id="rId12"/>
    <p:sldId id="297" r:id="rId13"/>
    <p:sldId id="295" r:id="rId14"/>
    <p:sldId id="299" r:id="rId15"/>
    <p:sldId id="300" r:id="rId16"/>
    <p:sldId id="301" r:id="rId17"/>
    <p:sldId id="30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>
        <p:scale>
          <a:sx n="66" d="100"/>
          <a:sy n="66" d="100"/>
        </p:scale>
        <p:origin x="-312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1401B-FC53-4556-B026-C5C9051AB14C}" type="datetimeFigureOut">
              <a:rPr lang="es-MX" smtClean="0"/>
              <a:t>30/05/2023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473F2-EE6B-40C3-8760-56252D3886A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8466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1401B-FC53-4556-B026-C5C9051AB14C}" type="datetimeFigureOut">
              <a:rPr lang="es-MX" smtClean="0"/>
              <a:t>30/05/2023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473F2-EE6B-40C3-8760-56252D3886A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47759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1401B-FC53-4556-B026-C5C9051AB14C}" type="datetimeFigureOut">
              <a:rPr lang="es-MX" smtClean="0"/>
              <a:t>30/05/2023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473F2-EE6B-40C3-8760-56252D3886A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75038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1401B-FC53-4556-B026-C5C9051AB14C}" type="datetimeFigureOut">
              <a:rPr lang="es-MX" smtClean="0"/>
              <a:t>30/05/2023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473F2-EE6B-40C3-8760-56252D3886A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86218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1401B-FC53-4556-B026-C5C9051AB14C}" type="datetimeFigureOut">
              <a:rPr lang="es-MX" smtClean="0"/>
              <a:t>30/05/2023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473F2-EE6B-40C3-8760-56252D3886A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096539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1401B-FC53-4556-B026-C5C9051AB14C}" type="datetimeFigureOut">
              <a:rPr lang="es-MX" smtClean="0"/>
              <a:t>30/05/2023</a:t>
            </a:fld>
            <a:endParaRPr lang="es-MX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473F2-EE6B-40C3-8760-56252D3886A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84774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1401B-FC53-4556-B026-C5C9051AB14C}" type="datetimeFigureOut">
              <a:rPr lang="es-MX" smtClean="0"/>
              <a:t>30/05/2023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473F2-EE6B-40C3-8760-56252D3886AB}" type="slidenum">
              <a:rPr lang="es-MX" smtClean="0"/>
              <a:t>‹Nº›</a:t>
            </a:fld>
            <a:endParaRPr lang="es-MX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016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1401B-FC53-4556-B026-C5C9051AB14C}" type="datetimeFigureOut">
              <a:rPr lang="es-MX" smtClean="0"/>
              <a:t>30/05/2023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473F2-EE6B-40C3-8760-56252D3886A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20229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1401B-FC53-4556-B026-C5C9051AB14C}" type="datetimeFigureOut">
              <a:rPr lang="es-MX" smtClean="0"/>
              <a:t>30/05/2023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473F2-EE6B-40C3-8760-56252D3886A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0899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1401B-FC53-4556-B026-C5C9051AB14C}" type="datetimeFigureOut">
              <a:rPr lang="es-MX" smtClean="0"/>
              <a:t>30/05/2023</a:t>
            </a:fld>
            <a:endParaRPr lang="es-MX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s-MX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473F2-EE6B-40C3-8760-56252D3886A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19126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A811401B-FC53-4556-B026-C5C9051AB14C}" type="datetimeFigureOut">
              <a:rPr lang="es-MX" smtClean="0"/>
              <a:t>30/05/2023</a:t>
            </a:fld>
            <a:endParaRPr lang="es-MX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s-MX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473F2-EE6B-40C3-8760-56252D3886A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64945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A811401B-FC53-4556-B026-C5C9051AB14C}" type="datetimeFigureOut">
              <a:rPr lang="es-MX" smtClean="0"/>
              <a:t>30/05/2023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E4E473F2-EE6B-40C3-8760-56252D3886A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31159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543B8323-BC83-9DC4-DA44-0F0C78AC8C1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5344037" y="0"/>
            <a:ext cx="7144837" cy="68580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7C292D35-898F-729D-D89B-6140C6682C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51560" cy="68580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B4C0B75E-8351-54FD-3DDC-3759EDC5708F}"/>
              </a:ext>
            </a:extLst>
          </p:cNvPr>
          <p:cNvSpPr txBox="1"/>
          <p:nvPr/>
        </p:nvSpPr>
        <p:spPr>
          <a:xfrm>
            <a:off x="8125449" y="5657671"/>
            <a:ext cx="3975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7200" dirty="0">
                <a:solidFill>
                  <a:schemeClr val="accent6">
                    <a:lumMod val="50000"/>
                  </a:schemeClr>
                </a:solidFill>
                <a:latin typeface="Amasis MT Pro Medium" panose="02040604050005020304" pitchFamily="18" charset="0"/>
              </a:rPr>
              <a:t>Equipo 1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A3316BC2-DC28-5AE9-6108-4D377DEF6B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9576" y="5169749"/>
            <a:ext cx="3517563" cy="1908998"/>
          </a:xfrm>
          <a:prstGeom prst="rect">
            <a:avLst/>
          </a:prstGeom>
        </p:spPr>
      </p:pic>
      <p:pic>
        <p:nvPicPr>
          <p:cNvPr id="16386" name="Picture 2" descr="Fime (UANL) – Instituto Tecnológico Superior de Monclova">
            <a:extLst>
              <a:ext uri="{FF2B5EF4-FFF2-40B4-BE49-F238E27FC236}">
                <a16:creationId xmlns:a16="http://schemas.microsoft.com/office/drawing/2014/main" id="{5D97B892-2311-3B0B-1DB3-3EE696A08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313" y="5169749"/>
            <a:ext cx="1932718" cy="1932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8AD84C99-DD50-C3AC-E6F6-B3AF3F6E8D26}"/>
              </a:ext>
            </a:extLst>
          </p:cNvPr>
          <p:cNvSpPr txBox="1"/>
          <p:nvPr/>
        </p:nvSpPr>
        <p:spPr>
          <a:xfrm>
            <a:off x="1975104" y="131405"/>
            <a:ext cx="9741561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4800" dirty="0">
                <a:latin typeface="Bahnschrift" panose="020B0502040204020203" pitchFamily="34" charset="0"/>
                <a:cs typeface="Aharoni" panose="020B0604020202020204" pitchFamily="2" charset="-79"/>
              </a:rPr>
              <a:t>Laboratorio: </a:t>
            </a:r>
            <a:r>
              <a:rPr lang="es-MX" sz="4800" b="1" dirty="0">
                <a:latin typeface="Bahnschrift" panose="020B0502040204020203" pitchFamily="34" charset="0"/>
                <a:cs typeface="Aharoni" panose="020B0604020202020204" pitchFamily="2" charset="-79"/>
              </a:rPr>
              <a:t>Interacción Humano-Computadora</a:t>
            </a:r>
            <a:r>
              <a:rPr lang="es-MX" sz="4800" dirty="0">
                <a:latin typeface="Bahnschrift" panose="020B0502040204020203" pitchFamily="34" charset="0"/>
                <a:cs typeface="Aharoni" panose="020B0604020202020204" pitchFamily="2" charset="-79"/>
              </a:rPr>
              <a:t>: </a:t>
            </a:r>
            <a:r>
              <a:rPr lang="es-MX" sz="4000" dirty="0">
                <a:latin typeface="Abadi" panose="020B0604020202020204" pitchFamily="34" charset="0"/>
                <a:cs typeface="Aharoni" panose="020B0604020202020204" pitchFamily="2" charset="-79"/>
              </a:rPr>
              <a:t>	Grupo 306</a:t>
            </a:r>
          </a:p>
          <a:p>
            <a:pPr algn="r"/>
            <a:r>
              <a:rPr lang="es-MX" sz="4000" dirty="0">
                <a:latin typeface="Abadi" panose="020B0604020202020204" pitchFamily="34" charset="0"/>
                <a:cs typeface="Aharoni" panose="020B0604020202020204" pitchFamily="2" charset="-79"/>
              </a:rPr>
              <a:t>	V5-V6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02C9B0E-D56C-5B43-EDB2-C434CD6634A2}"/>
              </a:ext>
            </a:extLst>
          </p:cNvPr>
          <p:cNvSpPr txBox="1"/>
          <p:nvPr/>
        </p:nvSpPr>
        <p:spPr>
          <a:xfrm>
            <a:off x="1911096" y="850392"/>
            <a:ext cx="1536192" cy="2578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MX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BF19CB3-C7E4-AC7A-8390-0098ADDB58F6}"/>
              </a:ext>
            </a:extLst>
          </p:cNvPr>
          <p:cNvSpPr txBox="1"/>
          <p:nvPr/>
        </p:nvSpPr>
        <p:spPr>
          <a:xfrm>
            <a:off x="1354183" y="2955892"/>
            <a:ext cx="244702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accent6">
                    <a:lumMod val="50000"/>
                  </a:schemeClr>
                </a:solidFill>
                <a:latin typeface="Arial Rounded MT Bold" panose="020F0704030504030204" pitchFamily="34" charset="0"/>
              </a:rPr>
              <a:t>Nombre:</a:t>
            </a:r>
          </a:p>
          <a:p>
            <a:r>
              <a:rPr lang="es-MX" sz="2800" dirty="0">
                <a:solidFill>
                  <a:schemeClr val="accent6">
                    <a:lumMod val="50000"/>
                  </a:schemeClr>
                </a:solidFill>
                <a:latin typeface="Arial Rounded MT Bold" panose="020F0704030504030204" pitchFamily="34" charset="0"/>
              </a:rPr>
              <a:t>Matrícula:</a:t>
            </a:r>
          </a:p>
          <a:p>
            <a:r>
              <a:rPr lang="es-MX" sz="2800" dirty="0">
                <a:solidFill>
                  <a:schemeClr val="accent6">
                    <a:lumMod val="50000"/>
                  </a:schemeClr>
                </a:solidFill>
                <a:latin typeface="Arial Rounded MT Bold" panose="020F0704030504030204" pitchFamily="34" charset="0"/>
              </a:rPr>
              <a:t>Carrera:</a:t>
            </a:r>
          </a:p>
          <a:p>
            <a:r>
              <a:rPr lang="es-MX" sz="2800" dirty="0">
                <a:solidFill>
                  <a:schemeClr val="accent6">
                    <a:lumMod val="50000"/>
                  </a:schemeClr>
                </a:solidFill>
                <a:latin typeface="Arial Rounded MT Bold" panose="020F0704030504030204" pitchFamily="34" charset="0"/>
              </a:rPr>
              <a:t>Semestre:</a:t>
            </a:r>
          </a:p>
          <a:p>
            <a:endParaRPr lang="es-MX" sz="2800" dirty="0">
              <a:solidFill>
                <a:schemeClr val="accent6">
                  <a:lumMod val="50000"/>
                </a:schemeClr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31D3DE5-FA47-A629-AA90-64F0A28A680A}"/>
              </a:ext>
            </a:extLst>
          </p:cNvPr>
          <p:cNvSpPr txBox="1"/>
          <p:nvPr/>
        </p:nvSpPr>
        <p:spPr>
          <a:xfrm>
            <a:off x="3406968" y="2932172"/>
            <a:ext cx="533585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/>
              <a:t>Ranfery Josua Peregrina Morales</a:t>
            </a:r>
          </a:p>
          <a:p>
            <a:r>
              <a:rPr lang="es-MX" sz="2800" dirty="0"/>
              <a:t>1924910</a:t>
            </a:r>
          </a:p>
          <a:p>
            <a:r>
              <a:rPr lang="es-MX" sz="2800" dirty="0"/>
              <a:t>ITS</a:t>
            </a:r>
          </a:p>
          <a:p>
            <a:r>
              <a:rPr lang="es-MX" sz="2800" dirty="0"/>
              <a:t>Octavo</a:t>
            </a:r>
          </a:p>
          <a:p>
            <a:endParaRPr lang="es-MX" sz="2800" dirty="0">
              <a:solidFill>
                <a:schemeClr val="accent6">
                  <a:lumMod val="50000"/>
                </a:schemeClr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93152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01469A-D0B5-D52A-C83A-D035B5CC7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Metodología de diseño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03F2021-5BEF-CCE1-1603-C57BC6C47E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Diseño Centrado en el Usuario</a:t>
            </a:r>
          </a:p>
        </p:txBody>
      </p:sp>
    </p:spTree>
    <p:extLst>
      <p:ext uri="{BB962C8B-B14F-4D97-AF65-F5344CB8AC3E}">
        <p14:creationId xmlns:p14="http://schemas.microsoft.com/office/powerpoint/2010/main" val="39769115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254458-605C-7A27-2A32-735795013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458" y="1902305"/>
            <a:ext cx="4494998" cy="1134640"/>
          </a:xfrm>
        </p:spPr>
        <p:txBody>
          <a:bodyPr/>
          <a:lstStyle/>
          <a:p>
            <a:r>
              <a:rPr lang="es-MX" dirty="0"/>
              <a:t>Metodología centrada en el usuario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F063142-3948-0547-C0CB-F72F3741BB83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3DBD9B0-5E48-6396-C21C-C2A1A298C5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1878" y="3429000"/>
            <a:ext cx="3930157" cy="3005118"/>
          </a:xfrm>
        </p:spPr>
        <p:txBody>
          <a:bodyPr>
            <a:normAutofit/>
          </a:bodyPr>
          <a:lstStyle/>
          <a:p>
            <a:r>
              <a:rPr lang="es-MX" sz="2000" dirty="0"/>
              <a:t>Metodología que se enfoca en diseñar productos o servicios teniendo en cuenta las necesidades y preferencias de los usuarios. Se basa en la comprensión profunda de los usuarios y en su participación activa durante todo el proceso de diseño para crear soluciones que sean útiles, utilizables y atractivas.</a:t>
            </a:r>
          </a:p>
          <a:p>
            <a:endParaRPr lang="es-MX" sz="2000" dirty="0"/>
          </a:p>
        </p:txBody>
      </p:sp>
      <p:sp>
        <p:nvSpPr>
          <p:cNvPr id="5" name="Marcador de texto 3">
            <a:extLst>
              <a:ext uri="{FF2B5EF4-FFF2-40B4-BE49-F238E27FC236}">
                <a16:creationId xmlns:a16="http://schemas.microsoft.com/office/drawing/2014/main" id="{47779EC7-4C75-2112-89E8-F13B05D468B7}"/>
              </a:ext>
            </a:extLst>
          </p:cNvPr>
          <p:cNvSpPr txBox="1">
            <a:spLocks/>
          </p:cNvSpPr>
          <p:nvPr/>
        </p:nvSpPr>
        <p:spPr>
          <a:xfrm>
            <a:off x="6489192" y="1714129"/>
            <a:ext cx="3794760" cy="2194037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5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MX" dirty="0"/>
          </a:p>
        </p:txBody>
      </p:sp>
      <p:pic>
        <p:nvPicPr>
          <p:cNvPr id="6150" name="Picture 6">
            <a:extLst>
              <a:ext uri="{FF2B5EF4-FFF2-40B4-BE49-F238E27FC236}">
                <a16:creationId xmlns:a16="http://schemas.microsoft.com/office/drawing/2014/main" id="{509A9F45-7EE6-C3DF-F20B-EF5D529824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Marcador de texto 3">
            <a:extLst>
              <a:ext uri="{FF2B5EF4-FFF2-40B4-BE49-F238E27FC236}">
                <a16:creationId xmlns:a16="http://schemas.microsoft.com/office/drawing/2014/main" id="{D965DB86-D015-DEED-4223-18FFF9555E1C}"/>
              </a:ext>
            </a:extLst>
          </p:cNvPr>
          <p:cNvSpPr txBox="1">
            <a:spLocks/>
          </p:cNvSpPr>
          <p:nvPr/>
        </p:nvSpPr>
        <p:spPr>
          <a:xfrm>
            <a:off x="6845405" y="2023982"/>
            <a:ext cx="4603283" cy="409578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5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4000" dirty="0"/>
              <a:t>¿Qué?</a:t>
            </a:r>
          </a:p>
          <a:p>
            <a:r>
              <a:rPr lang="es-MX" sz="4000" dirty="0"/>
              <a:t>¿Porqué?</a:t>
            </a:r>
          </a:p>
          <a:p>
            <a:r>
              <a:rPr lang="es-MX" sz="4000" dirty="0"/>
              <a:t>¿Cómo?</a:t>
            </a:r>
          </a:p>
          <a:p>
            <a:r>
              <a:rPr lang="es-MX" sz="4000" dirty="0"/>
              <a:t>¿Qué usuario/s?</a:t>
            </a:r>
          </a:p>
          <a:p>
            <a:endParaRPr lang="es-MX" sz="4000" dirty="0"/>
          </a:p>
        </p:txBody>
      </p:sp>
    </p:spTree>
    <p:extLst>
      <p:ext uri="{BB962C8B-B14F-4D97-AF65-F5344CB8AC3E}">
        <p14:creationId xmlns:p14="http://schemas.microsoft.com/office/powerpoint/2010/main" val="33336701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7B6DA7-D8A7-3747-83CE-DAFB38B42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Fases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8BA4841-7B80-1762-F9BC-CECF16F7CD40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802ACC2-7D48-467A-9D7B-3FC2BED4EB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8523" y="3605002"/>
            <a:ext cx="4494997" cy="264156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MX" sz="2400" dirty="0"/>
              <a:t>-Selección de usuario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MX" sz="2400" dirty="0"/>
              <a:t>- Análisis de los requerimientos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MX" sz="2400" dirty="0"/>
              <a:t>-Diseño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MX" sz="2400" dirty="0"/>
              <a:t>-Prototipado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MX" sz="2400" dirty="0"/>
              <a:t>Evaluación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3514112-3D71-85D0-E4CD-39D23EDBF1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49671" y="2345862"/>
            <a:ext cx="4176833" cy="206521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CF902AA-86B6-C19C-7908-40B094F2EE9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798" y="455718"/>
            <a:ext cx="3179741" cy="1788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2566BD3-CE75-A9C8-1127-7F773D3C664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798" y="2323822"/>
            <a:ext cx="3120200" cy="21874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0D212276-648B-99BF-91A6-32E2998C79F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798" y="4591274"/>
            <a:ext cx="3120200" cy="19971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519207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E7FB44-E28D-CBF3-494D-8F700322D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Metodología de evaluación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D6396FB-D517-4734-CA43-431565BB26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Pensar en voz alta</a:t>
            </a:r>
          </a:p>
        </p:txBody>
      </p:sp>
    </p:spTree>
    <p:extLst>
      <p:ext uri="{BB962C8B-B14F-4D97-AF65-F5344CB8AC3E}">
        <p14:creationId xmlns:p14="http://schemas.microsoft.com/office/powerpoint/2010/main" val="4757407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8BA4841-7B80-1762-F9BC-CECF16F7CD40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47B6DA7-D8A7-3747-83CE-DAFB38B42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9548" y="491228"/>
            <a:ext cx="4494998" cy="1134640"/>
          </a:xfrm>
        </p:spPr>
        <p:txBody>
          <a:bodyPr/>
          <a:lstStyle/>
          <a:p>
            <a:r>
              <a:rPr lang="es-MX" dirty="0"/>
              <a:t>Pensar en voz alta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802ACC2-7D48-467A-9D7B-3FC2BED4EB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17847" y="1625868"/>
            <a:ext cx="5376377" cy="3935164"/>
          </a:xfrm>
        </p:spPr>
        <p:txBody>
          <a:bodyPr>
            <a:normAutofit fontScale="92500"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MX" sz="5100" dirty="0">
                <a:latin typeface="Delight Candles" panose="02000600000000000000" pitchFamily="2" charset="0"/>
              </a:rPr>
              <a:t>Objetivos: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MX" sz="2400" dirty="0"/>
              <a:t>Evaluar la usabilidad de la página web.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MX" sz="2400" dirty="0"/>
              <a:t>Identificar problemas de diseño.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MX" sz="2400" dirty="0"/>
              <a:t>Medir la efectividad del proceso de agendamiento.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MX" sz="2400" dirty="0"/>
              <a:t>Obtener retroalimentación sobre la experiencia del usuario.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MX" sz="2400" dirty="0"/>
              <a:t>Documentar problemas y recomendaciones.</a:t>
            </a:r>
          </a:p>
        </p:txBody>
      </p:sp>
      <p:pic>
        <p:nvPicPr>
          <p:cNvPr id="7172" name="Picture 4" descr="La Gente Da Comentarios Y Calificaciones Ilustración del Vector -  Ilustración de servicio, resultado: 169323164">
            <a:extLst>
              <a:ext uri="{FF2B5EF4-FFF2-40B4-BE49-F238E27FC236}">
                <a16:creationId xmlns:a16="http://schemas.microsoft.com/office/drawing/2014/main" id="{056E0E5B-AADE-FF30-BDAE-1450B792AC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7375" y1="19250" x2="66625" y2="24000"/>
                        <a14:foregroundMark x1="66625" y1="24000" x2="71125" y2="48750"/>
                        <a14:foregroundMark x1="71125" y1="48750" x2="68500" y2="70125"/>
                        <a14:foregroundMark x1="68500" y1="70125" x2="44000" y2="80250"/>
                        <a14:foregroundMark x1="44000" y1="80250" x2="31375" y2="71125"/>
                        <a14:foregroundMark x1="31375" y1="71125" x2="28875" y2="41250"/>
                        <a14:foregroundMark x1="28875" y1="41250" x2="39375" y2="44250"/>
                        <a14:foregroundMark x1="39375" y1="44250" x2="37500" y2="58250"/>
                        <a14:foregroundMark x1="37500" y1="58250" x2="52125" y2="54125"/>
                        <a14:foregroundMark x1="52125" y1="54125" x2="61375" y2="60375"/>
                        <a14:foregroundMark x1="61375" y1="60375" x2="61750" y2="57375"/>
                        <a14:foregroundMark x1="39750" y1="38750" x2="52750" y2="38500"/>
                        <a14:foregroundMark x1="52750" y1="38500" x2="51375" y2="38125"/>
                        <a14:foregroundMark x1="48500" y1="41500" x2="38250" y2="37375"/>
                        <a14:foregroundMark x1="38250" y1="37375" x2="29875" y2="37875"/>
                        <a14:foregroundMark x1="36125" y1="35625" x2="29625" y2="36750"/>
                        <a14:foregroundMark x1="45125" y1="37000" x2="48000" y2="33375"/>
                        <a14:foregroundMark x1="60375" y1="35000" x2="55875" y2="33375"/>
                        <a14:foregroundMark x1="60375" y1="37250" x2="59500" y2="38375"/>
                        <a14:foregroundMark x1="58750" y1="68125" x2="58125" y2="69250"/>
                        <a14:foregroundMark x1="47125" y1="69750" x2="45125" y2="70375"/>
                        <a14:foregroundMark x1="27375" y1="61875" x2="23625" y2="60500"/>
                        <a14:foregroundMark x1="71750" y1="47750" x2="66875" y2="48625"/>
                        <a14:foregroundMark x1="64875" y1="54000" x2="70000" y2="52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9548" y="1994435"/>
            <a:ext cx="4494998" cy="4494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35095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0F6A14-BAE2-9899-A13A-BDB970A65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923" y="948428"/>
            <a:ext cx="4494998" cy="1134640"/>
          </a:xfrm>
        </p:spPr>
        <p:txBody>
          <a:bodyPr/>
          <a:lstStyle/>
          <a:p>
            <a:r>
              <a:rPr lang="es-MX" dirty="0"/>
              <a:t>Fase de evaluación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63C2B36-517F-BA60-CAC4-07804E88F1F5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3B79BEC-FBFA-2758-66BF-55C6AA58D2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3923" y="2425700"/>
            <a:ext cx="4878832" cy="4114800"/>
          </a:xfrm>
        </p:spPr>
        <p:txBody>
          <a:bodyPr>
            <a:normAutofit/>
          </a:bodyPr>
          <a:lstStyle/>
          <a:p>
            <a:pPr algn="l"/>
            <a:r>
              <a:rPr lang="es-MX" b="0" i="0" dirty="0">
                <a:effectLst/>
                <a:latin typeface="Arial" panose="020B0604020202020204" pitchFamily="34" charset="0"/>
              </a:rPr>
              <a:t>Nombre: Dary Alejandra Morales Hernández</a:t>
            </a:r>
            <a:br>
              <a:rPr lang="es-MX" b="0" i="0" dirty="0">
                <a:effectLst/>
                <a:latin typeface="Arial" panose="020B0604020202020204" pitchFamily="34" charset="0"/>
              </a:rPr>
            </a:br>
            <a:r>
              <a:rPr lang="es-MX" b="0" i="0" dirty="0">
                <a:effectLst/>
                <a:latin typeface="Arial" panose="020B0604020202020204" pitchFamily="34" charset="0"/>
              </a:rPr>
              <a:t>Edad:45 años</a:t>
            </a:r>
            <a:br>
              <a:rPr lang="es-MX" b="0" i="0" dirty="0">
                <a:effectLst/>
                <a:latin typeface="Arial" panose="020B0604020202020204" pitchFamily="34" charset="0"/>
              </a:rPr>
            </a:br>
            <a:br>
              <a:rPr lang="es-MX" b="0" i="0" dirty="0">
                <a:effectLst/>
                <a:latin typeface="Arial" panose="020B0604020202020204" pitchFamily="34" charset="0"/>
              </a:rPr>
            </a:br>
            <a:r>
              <a:rPr lang="es-MX" b="0" i="0" dirty="0">
                <a:effectLst/>
                <a:latin typeface="Arial" panose="020B0604020202020204" pitchFamily="34" charset="0"/>
              </a:rPr>
              <a:t>Profesión: Asistencia Técnica</a:t>
            </a:r>
            <a:br>
              <a:rPr lang="es-MX" b="0" i="0" dirty="0">
                <a:effectLst/>
                <a:latin typeface="Arial" panose="020B0604020202020204" pitchFamily="34" charset="0"/>
              </a:rPr>
            </a:br>
            <a:br>
              <a:rPr lang="es-MX" b="0" i="0" dirty="0">
                <a:effectLst/>
                <a:latin typeface="Arial" panose="020B0604020202020204" pitchFamily="34" charset="0"/>
              </a:rPr>
            </a:br>
            <a:r>
              <a:rPr lang="es-MX" b="0" i="0" dirty="0">
                <a:effectLst/>
                <a:latin typeface="Arial" panose="020B0604020202020204" pitchFamily="34" charset="0"/>
              </a:rPr>
              <a:t>Experiencia Previa: Con páginas web de venta de material de construcción ninguna, pero sí ha comprado de forma presencial material similar.</a:t>
            </a:r>
            <a:br>
              <a:rPr lang="es-MX" b="0" i="0" dirty="0">
                <a:effectLst/>
                <a:latin typeface="Arial" panose="020B0604020202020204" pitchFamily="34" charset="0"/>
              </a:rPr>
            </a:br>
            <a:br>
              <a:rPr lang="es-MX" b="0" i="0" dirty="0">
                <a:effectLst/>
                <a:latin typeface="Arial" panose="020B0604020202020204" pitchFamily="34" charset="0"/>
              </a:rPr>
            </a:br>
            <a:r>
              <a:rPr lang="es-MX" b="0" i="0" dirty="0">
                <a:effectLst/>
                <a:latin typeface="Arial" panose="020B0604020202020204" pitchFamily="34" charset="0"/>
              </a:rPr>
              <a:t>Conocimiento Técnico: Tiene experiencia en la manipulación de dominios web, pero no en la creación de ninguno de ellos (Ni implementación, ni diseño, ni programación)</a:t>
            </a:r>
            <a:br>
              <a:rPr lang="es-MX" b="0" i="0" dirty="0">
                <a:effectLst/>
                <a:latin typeface="Arial" panose="020B0604020202020204" pitchFamily="34" charset="0"/>
              </a:rPr>
            </a:br>
            <a:br>
              <a:rPr lang="es-MX" b="0" i="0" dirty="0">
                <a:effectLst/>
                <a:latin typeface="Arial" panose="020B0604020202020204" pitchFamily="34" charset="0"/>
              </a:rPr>
            </a:br>
            <a:r>
              <a:rPr lang="es-MX" b="0" i="0" dirty="0">
                <a:effectLst/>
                <a:latin typeface="Arial" panose="020B0604020202020204" pitchFamily="34" charset="0"/>
              </a:rPr>
              <a:t>Navegador y dispositivo más frecuente: PC, Google Chrome</a:t>
            </a:r>
            <a:endParaRPr lang="es-MX" dirty="0"/>
          </a:p>
        </p:txBody>
      </p:sp>
      <p:sp>
        <p:nvSpPr>
          <p:cNvPr id="5" name="Marcador de texto 3">
            <a:extLst>
              <a:ext uri="{FF2B5EF4-FFF2-40B4-BE49-F238E27FC236}">
                <a16:creationId xmlns:a16="http://schemas.microsoft.com/office/drawing/2014/main" id="{50B60988-6C0E-A15A-C6C8-222450668972}"/>
              </a:ext>
            </a:extLst>
          </p:cNvPr>
          <p:cNvSpPr txBox="1">
            <a:spLocks/>
          </p:cNvSpPr>
          <p:nvPr/>
        </p:nvSpPr>
        <p:spPr>
          <a:xfrm>
            <a:off x="6095999" y="406400"/>
            <a:ext cx="6096001" cy="6273800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5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 algn="l">
              <a:lnSpc>
                <a:spcPct val="107000"/>
              </a:lnSpc>
              <a:buFont typeface="+mj-lt"/>
              <a:buAutoNum type="arabicPeriod"/>
            </a:pPr>
            <a:r>
              <a:rPr lang="es-MX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Confusión en el proceso inicial: Dary señaló que al principio se sintió confundida, ya que pensó que iba a iniciar sesión en lugar de registrarse. Esto indica la necesidad de mejorar la claridad en las instrucciones y el diseño de la página de inicio.</a:t>
            </a:r>
          </a:p>
          <a:p>
            <a:pPr marL="342900" lvl="0" indent="-342900" algn="l">
              <a:lnSpc>
                <a:spcPct val="107000"/>
              </a:lnSpc>
              <a:buFont typeface="+mj-lt"/>
              <a:buAutoNum type="arabicPeriod"/>
            </a:pPr>
            <a:r>
              <a:rPr lang="es-MX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Redirección después del registro: Dary encontró confuso que después de completar el registro, fuera redirigida a una página en blanco con solo un mensaje de confirmación. Sugirió que sería más útil tener una redirección a la página principal o proporcionar opciones adicionales después del registro.</a:t>
            </a:r>
          </a:p>
          <a:p>
            <a:pPr marL="342900" lvl="0" indent="-342900" algn="l">
              <a:lnSpc>
                <a:spcPct val="107000"/>
              </a:lnSpc>
              <a:buFont typeface="+mj-lt"/>
              <a:buAutoNum type="arabicPeriod"/>
            </a:pPr>
            <a:r>
              <a:rPr lang="es-MX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Problemas de navegación y enlaces: Dary experimentó dificultades para navegar de vuelta a la tienda principal o al menú después de completar una compra exitosa. Además, mencionó que algunos enlaces no funcionaban correctamente. Estos problemas deben ser abordados para garantizar una navegación fluida y sin contratiempos.</a:t>
            </a:r>
          </a:p>
          <a:p>
            <a:pPr marL="342900" lvl="0" indent="-342900" algn="l">
              <a:lnSpc>
                <a:spcPct val="107000"/>
              </a:lnSpc>
              <a:buFont typeface="+mj-lt"/>
              <a:buAutoNum type="arabicPeriod"/>
            </a:pPr>
            <a:r>
              <a:rPr lang="es-MX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Consulta de Términos y Condiciones: Dary decidió explorar los Términos y Condiciones de manera aleatoria durante la prueba. Aunque esto puede no ser un problema en sí mismo, es importante asegurarse de que todos los enlaces y secciones del sitio estén disponibles y sean accesibles para los usuarios.</a:t>
            </a: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s-MX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Los comentarios adicionales de Dary resaltan la necesidad de mejorar la claridad de las instrucciones, la navegación y los enlaces en la página de azulejos. Estos comentarios se tomarán en cuenta para realizar ajustes y mejoras que garanticen una experiencia de usuario más satisfactoria</a:t>
            </a:r>
          </a:p>
          <a:p>
            <a:pPr algn="l"/>
            <a:endParaRPr lang="es-MX" sz="1100" dirty="0"/>
          </a:p>
        </p:txBody>
      </p:sp>
    </p:spTree>
    <p:extLst>
      <p:ext uri="{BB962C8B-B14F-4D97-AF65-F5344CB8AC3E}">
        <p14:creationId xmlns:p14="http://schemas.microsoft.com/office/powerpoint/2010/main" val="32205807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38F143-B81E-F6ED-865D-FF86A7228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723" y="1291328"/>
            <a:ext cx="4494998" cy="1134640"/>
          </a:xfrm>
        </p:spPr>
        <p:txBody>
          <a:bodyPr/>
          <a:lstStyle/>
          <a:p>
            <a:r>
              <a:rPr lang="es-MX" dirty="0"/>
              <a:t>Modificaciones</a:t>
            </a:r>
            <a:br>
              <a:rPr lang="es-MX" dirty="0"/>
            </a:br>
            <a:r>
              <a:rPr lang="es-MX" dirty="0"/>
              <a:t>posteriores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F4EF356-12B6-FFFF-061F-EB31D0F21E37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3C20974-B8E2-7A49-5D27-5C8BA57561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86632" cy="2927082"/>
          </a:xfrm>
        </p:spPr>
        <p:txBody>
          <a:bodyPr>
            <a:normAutofit/>
          </a:bodyPr>
          <a:lstStyle/>
          <a:p>
            <a:r>
              <a:rPr lang="es-MX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ajustaron las instrucciones en la página de inicio para que los usuarios comprendieran claramente si debían iniciar sesión o registrarse. Además, se corrigió el flujo de redirección después del registro para asegurar una transición más suave a la página principal o proporcionar opciones adicionales. </a:t>
            </a:r>
            <a:endParaRPr lang="es-MX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E6BA101-3D3D-577D-911E-782AE191B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1081004"/>
            <a:ext cx="7162800" cy="427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2844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5D171A-C166-2800-3F58-E8B9E7BFC9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Conclusiones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3EC9734-ED18-85B6-99BC-F41063AA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7248906" cy="2111756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dirty="0"/>
              <a:t>Página web funcional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dirty="0"/>
              <a:t>Base de datos funcional con verificación de usuario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dirty="0"/>
              <a:t>Redirecciones corregidas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dirty="0"/>
              <a:t>Diseño de interfaz intuitivo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dirty="0"/>
              <a:t>Funciones JavaScript funcionales</a:t>
            </a:r>
          </a:p>
        </p:txBody>
      </p:sp>
      <p:pic>
        <p:nvPicPr>
          <p:cNvPr id="8194" name="Picture 2" descr="Azulejos | Instastudio">
            <a:extLst>
              <a:ext uri="{FF2B5EF4-FFF2-40B4-BE49-F238E27FC236}">
                <a16:creationId xmlns:a16="http://schemas.microsoft.com/office/drawing/2014/main" id="{922BE0BA-5988-C4F3-9480-A2EDB35658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1600" y="-504190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Azulejos | Instastudio">
            <a:extLst>
              <a:ext uri="{FF2B5EF4-FFF2-40B4-BE49-F238E27FC236}">
                <a16:creationId xmlns:a16="http://schemas.microsoft.com/office/drawing/2014/main" id="{DF7292C9-FE33-2214-4254-7C4F935D1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79179">
            <a:off x="9093201" y="595267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Fondo de Azulejo Azul">
            <a:extLst>
              <a:ext uri="{FF2B5EF4-FFF2-40B4-BE49-F238E27FC236}">
                <a16:creationId xmlns:a16="http://schemas.microsoft.com/office/drawing/2014/main" id="{6A35E656-17F7-407A-196D-379E0649A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2086" y="-801410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1116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B4D4D86E-5DDC-DC22-B6FF-2ED8A0A4AD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9001" y="3357081"/>
            <a:ext cx="3858605" cy="1807820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s-MX" sz="7700" dirty="0">
                <a:latin typeface="Bahnschrift" panose="020B0502040204020203" pitchFamily="34" charset="0"/>
              </a:rPr>
              <a:t>Proyecto</a:t>
            </a:r>
          </a:p>
          <a:p>
            <a:pPr algn="l"/>
            <a:r>
              <a:rPr lang="es-MX" sz="4500" dirty="0">
                <a:latin typeface="Arial Narrow" panose="020B0606020202030204" pitchFamily="34" charset="0"/>
              </a:rPr>
              <a:t>Página web de venta de azulejos.</a:t>
            </a:r>
          </a:p>
          <a:p>
            <a:pPr algn="l"/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2BA846B-2DB2-FB5F-512C-199165F4E6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990" y="-1"/>
            <a:ext cx="9599956" cy="68580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CAFD3F2F-FAA5-25AD-3C0C-B9F753C8E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072" y="842707"/>
            <a:ext cx="4878831" cy="192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051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9B2817B9-436D-4F41-F6C3-7749E981D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912791" y="-593522"/>
            <a:ext cx="6133618" cy="294701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AE9E743-75B9-25EB-4A28-69CCF3F42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Resumen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FE678F-7BB1-0209-B7C7-0C9ED06F8D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MX" dirty="0"/>
              <a:t>Desarrollo de una página web de venta de azulejos para la tienda "</a:t>
            </a:r>
            <a:r>
              <a:rPr lang="es-MX" dirty="0" err="1"/>
              <a:t>Pyarsa</a:t>
            </a:r>
            <a:r>
              <a:rPr lang="es-MX" dirty="0"/>
              <a:t>". </a:t>
            </a:r>
          </a:p>
          <a:p>
            <a:pPr marL="0" indent="0">
              <a:buNone/>
            </a:pPr>
            <a:r>
              <a:rPr lang="es-MX" dirty="0"/>
              <a:t>Objetivo: Brindar una experiencia intuitiva y conveniente para adquirir azulejos de alta calidad. Metodología:</a:t>
            </a:r>
          </a:p>
          <a:p>
            <a:pPr marL="0" indent="0">
              <a:buNone/>
            </a:pPr>
            <a:r>
              <a:rPr lang="es-MX" dirty="0"/>
              <a:t>Diseño Centrado en Usuario y evaluación mediante "Pensar en voz alta". Resultados: Alta satisfacción de los usuarios, interfaz clara y acceso a información relevante.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24E7EEB-BF66-2406-C30D-8FCFB88C1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8151" y="3910988"/>
            <a:ext cx="6133618" cy="294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666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D7EBAD-C837-D826-1384-927194980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427" y="964692"/>
            <a:ext cx="6845146" cy="1188720"/>
          </a:xfrm>
        </p:spPr>
        <p:txBody>
          <a:bodyPr/>
          <a:lstStyle/>
          <a:p>
            <a:r>
              <a:rPr lang="es-MX" dirty="0"/>
              <a:t>Introducción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C75890-9108-3C3C-56F5-792D89245E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396169"/>
            <a:ext cx="7729728" cy="2495816"/>
          </a:xfrm>
        </p:spPr>
        <p:txBody>
          <a:bodyPr>
            <a:normAutofit/>
          </a:bodyPr>
          <a:lstStyle/>
          <a:p>
            <a:r>
              <a:rPr lang="es-MX" dirty="0"/>
              <a:t>Propuesta: </a:t>
            </a:r>
            <a:br>
              <a:rPr lang="es-MX" dirty="0"/>
            </a:br>
            <a:r>
              <a:rPr lang="es-MX" sz="1600" dirty="0"/>
              <a:t>Desarrollo de una página web de venta de material de construcción (Azulejo)</a:t>
            </a:r>
          </a:p>
          <a:p>
            <a:r>
              <a:rPr lang="es-MX" dirty="0"/>
              <a:t>Objetivos:</a:t>
            </a:r>
          </a:p>
          <a:p>
            <a:pPr lvl="1"/>
            <a:r>
              <a:rPr lang="es-MX" dirty="0"/>
              <a:t>Brindar una experiencia de compra conveniente y accesible para los usuarios.</a:t>
            </a:r>
          </a:p>
          <a:p>
            <a:pPr lvl="1"/>
            <a:r>
              <a:rPr lang="es-MX" dirty="0"/>
              <a:t>Ofrecer una amplia variedad de opciones</a:t>
            </a:r>
          </a:p>
          <a:p>
            <a:pPr lvl="1"/>
            <a:r>
              <a:rPr lang="es-MX" dirty="0"/>
              <a:t>Garantizar una interfaz amigable y una navegación fluida</a:t>
            </a:r>
          </a:p>
          <a:p>
            <a:pPr marL="228600" lvl="1" indent="0">
              <a:buNone/>
            </a:pPr>
            <a:endParaRPr lang="es-MX" dirty="0"/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79DF2C24-F9E7-FBE9-5B61-8C0E42FFDA50}"/>
              </a:ext>
            </a:extLst>
          </p:cNvPr>
          <p:cNvSpPr txBox="1">
            <a:spLocks/>
          </p:cNvSpPr>
          <p:nvPr/>
        </p:nvSpPr>
        <p:spPr>
          <a:xfrm>
            <a:off x="2231136" y="4461831"/>
            <a:ext cx="9512845" cy="181778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dirty="0"/>
              <a:t>Alcance:</a:t>
            </a:r>
          </a:p>
          <a:p>
            <a:pPr lvl="1"/>
            <a:r>
              <a:rPr lang="es-MX" dirty="0"/>
              <a:t>Diseño interactivo</a:t>
            </a:r>
          </a:p>
          <a:p>
            <a:pPr lvl="1"/>
            <a:r>
              <a:rPr lang="es-MX" dirty="0"/>
              <a:t>Base de datos funcional</a:t>
            </a:r>
          </a:p>
          <a:p>
            <a:pPr lvl="1"/>
            <a:r>
              <a:rPr lang="es-MX" dirty="0"/>
              <a:t>Validación sesión</a:t>
            </a:r>
          </a:p>
          <a:p>
            <a:pPr lvl="1"/>
            <a:r>
              <a:rPr lang="es-MX" dirty="0"/>
              <a:t>Por lo menos 15 artículos</a:t>
            </a:r>
          </a:p>
          <a:p>
            <a:pPr marL="228600" lvl="1" indent="0">
              <a:buFont typeface="Arial" panose="020B0604020202020204" pitchFamily="34" charset="0"/>
              <a:buNone/>
            </a:pPr>
            <a:endParaRPr lang="es-MX" dirty="0"/>
          </a:p>
        </p:txBody>
      </p:sp>
      <p:pic>
        <p:nvPicPr>
          <p:cNvPr id="1026" name="Picture 2" descr="Arte de azulejos fotografías e imágenes de alta resolución - Alamy">
            <a:extLst>
              <a:ext uri="{FF2B5EF4-FFF2-40B4-BE49-F238E27FC236}">
                <a16:creationId xmlns:a16="http://schemas.microsoft.com/office/drawing/2014/main" id="{90558FDB-B01F-06E3-5502-F6AD72782D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45" b="6506"/>
          <a:stretch/>
        </p:blipFill>
        <p:spPr bwMode="auto">
          <a:xfrm>
            <a:off x="-4529568" y="0"/>
            <a:ext cx="67607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5731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0BA19B-EC63-5973-6D33-F462A071E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Antecedentes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625F00-22C2-424B-F725-E93B8EBF6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610" y="2401677"/>
            <a:ext cx="9000779" cy="4098275"/>
          </a:xfrm>
        </p:spPr>
        <p:txBody>
          <a:bodyPr>
            <a:normAutofit fontScale="92500" lnSpcReduction="20000"/>
          </a:bodyPr>
          <a:lstStyle/>
          <a:p>
            <a:r>
              <a:rPr lang="es-MX" dirty="0"/>
              <a:t>El comercio electrónico ha experimentado un crecimiento significativo en los últimos años.</a:t>
            </a:r>
          </a:p>
          <a:p>
            <a:r>
              <a:rPr lang="es-MX" dirty="0"/>
              <a:t>El sector de la construcción y diseño de interiores ha visto un aumento en la demanda de plataformas virtuales especializadas en la venta de materiales.</a:t>
            </a:r>
          </a:p>
          <a:p>
            <a:r>
              <a:rPr lang="es-MX" dirty="0"/>
              <a:t>La búsqueda y adquisición de azulejos de calidad puede resultar un desafío para los consumidores en las tiendas físicas.</a:t>
            </a:r>
          </a:p>
          <a:p>
            <a:r>
              <a:rPr lang="es-MX" dirty="0"/>
              <a:t>Las limitaciones en la oferta, disponibilidad, comparación y selección de opciones dificultan la experiencia de compra de azulejos.</a:t>
            </a:r>
          </a:p>
          <a:p>
            <a:r>
              <a:rPr lang="es-MX" dirty="0"/>
              <a:t>Existe una falta de opciones especializadas en la venta de azulejos con una amplia variedad de modelos, estilos y calidades.</a:t>
            </a:r>
          </a:p>
          <a:p>
            <a:r>
              <a:rPr lang="es-MX" dirty="0"/>
              <a:t>El presente proyecto busca desarrollar una página web de venta de azulejos para satisfacer esta demanda y superar las limitaciones de las tiendas físicas.</a:t>
            </a:r>
          </a:p>
          <a:p>
            <a:r>
              <a:rPr lang="es-MX" dirty="0"/>
              <a:t>La plataforma ofrecerá un amplio catálogo de productos, información detallada y una experiencia de compra segura y conveniente.</a:t>
            </a:r>
          </a:p>
          <a:p>
            <a:r>
              <a:rPr lang="es-MX" dirty="0"/>
              <a:t>La presencia en línea es crucial para el éxito de los negocios en el contexto actual.</a:t>
            </a:r>
          </a:p>
        </p:txBody>
      </p:sp>
      <p:pic>
        <p:nvPicPr>
          <p:cNvPr id="2050" name="Picture 2" descr="Azulejo hidráulico vinilo patrón flor - TenVinilo">
            <a:extLst>
              <a:ext uri="{FF2B5EF4-FFF2-40B4-BE49-F238E27FC236}">
                <a16:creationId xmlns:a16="http://schemas.microsoft.com/office/drawing/2014/main" id="{22A4C72E-75CF-71C8-1120-305E9A4E3A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5234" y="0"/>
            <a:ext cx="1806766" cy="1801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Azulejo hidráulico vinilo patrón flor - TenVinilo">
            <a:extLst>
              <a:ext uri="{FF2B5EF4-FFF2-40B4-BE49-F238E27FC236}">
                <a16:creationId xmlns:a16="http://schemas.microsoft.com/office/drawing/2014/main" id="{93FFE0AD-DB8D-3C00-3A49-FEF7B60878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1156" y="5056065"/>
            <a:ext cx="1806766" cy="1801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zulejo hidráulico vinilo patrón flor - TenVinilo">
            <a:extLst>
              <a:ext uri="{FF2B5EF4-FFF2-40B4-BE49-F238E27FC236}">
                <a16:creationId xmlns:a16="http://schemas.microsoft.com/office/drawing/2014/main" id="{B2D29E1F-FC95-BCA7-DC9F-027DF010C9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734719">
            <a:off x="11084586" y="6077236"/>
            <a:ext cx="1806766" cy="1801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5396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0BA19B-EC63-5973-6D33-F462A071E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Antecedentes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625F00-22C2-424B-F725-E93B8EBF6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610" y="2401678"/>
            <a:ext cx="9000779" cy="2137272"/>
          </a:xfrm>
        </p:spPr>
        <p:txBody>
          <a:bodyPr>
            <a:normAutofit/>
          </a:bodyPr>
          <a:lstStyle/>
          <a:p>
            <a:r>
              <a:rPr lang="en-US" dirty="0"/>
              <a:t>[1] Statista. (2021). E-commerce worldwide - Statistics &amp; Facts. </a:t>
            </a:r>
            <a:r>
              <a:rPr lang="en-US" dirty="0" err="1"/>
              <a:t>Recuperado</a:t>
            </a:r>
            <a:r>
              <a:rPr lang="en-US" dirty="0"/>
              <a:t> de: https://www.statista.com/topics/871/online-shopping/</a:t>
            </a:r>
          </a:p>
          <a:p>
            <a:endParaRPr lang="en-US" dirty="0"/>
          </a:p>
          <a:p>
            <a:r>
              <a:rPr lang="en-US" dirty="0"/>
              <a:t>[2] Teller, J., &amp; Elam, J. J. (2012). The role of retailing in the development of the building products supply chain. In Construction Innovation and Process Improvement (pp. 159-177). John Wiley &amp; Sons.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30099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9B4D71-1927-9CF5-2FE0-5BC823C57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Propuesta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3AD9DA2-8E1F-DA14-C6C1-A20B4D198C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1985" y="2461774"/>
            <a:ext cx="4786609" cy="3883942"/>
          </a:xfrm>
        </p:spPr>
        <p:txBody>
          <a:bodyPr>
            <a:normAutofit/>
          </a:bodyPr>
          <a:lstStyle/>
          <a:p>
            <a:r>
              <a:rPr lang="es-MX" sz="2800" dirty="0"/>
              <a:t>Página web donde se puedan elegir y simular comprar artículos</a:t>
            </a:r>
          </a:p>
          <a:p>
            <a:r>
              <a:rPr lang="es-MX" sz="2800" dirty="0"/>
              <a:t>Funcionalidades JavaScript como calculadoras y alertas</a:t>
            </a:r>
          </a:p>
          <a:p>
            <a:r>
              <a:rPr lang="es-MX" sz="2800" dirty="0"/>
              <a:t>Formulario con base de datos</a:t>
            </a:r>
          </a:p>
          <a:p>
            <a:r>
              <a:rPr lang="es-MX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Validación de sesión</a:t>
            </a:r>
          </a:p>
          <a:p>
            <a:endParaRPr lang="es-MX" sz="2800" dirty="0"/>
          </a:p>
        </p:txBody>
      </p:sp>
      <p:pic>
        <p:nvPicPr>
          <p:cNvPr id="3074" name="Picture 2" descr="Revestimientos geométricos: Personalizando el diseño de mosaicos y azulejos  | ArchDaily México">
            <a:extLst>
              <a:ext uri="{FF2B5EF4-FFF2-40B4-BE49-F238E27FC236}">
                <a16:creationId xmlns:a16="http://schemas.microsoft.com/office/drawing/2014/main" id="{1765BDA0-692F-82D0-6118-5E49AEE4FF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8594" y="2622015"/>
            <a:ext cx="3169474" cy="2928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3914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09BF20-9451-CA6C-CC6F-EE8258530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623169"/>
            <a:ext cx="7729728" cy="1188720"/>
          </a:xfrm>
        </p:spPr>
        <p:txBody>
          <a:bodyPr/>
          <a:lstStyle/>
          <a:p>
            <a:r>
              <a:rPr lang="es-MX" dirty="0"/>
              <a:t>Objetivos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09318A1-C149-24BC-8620-C29CBD5C5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3693" y="5221995"/>
            <a:ext cx="7581222" cy="1188720"/>
          </a:xfrm>
        </p:spPr>
        <p:txBody>
          <a:bodyPr>
            <a:normAutofit/>
          </a:bodyPr>
          <a:lstStyle/>
          <a:p>
            <a:r>
              <a:rPr lang="es-MX" sz="2800" dirty="0"/>
              <a:t>Página web de ventas funcional</a:t>
            </a:r>
          </a:p>
          <a:p>
            <a:r>
              <a:rPr lang="es-MX" sz="2800" dirty="0"/>
              <a:t>Base de datos con formulario HTML</a:t>
            </a:r>
          </a:p>
          <a:p>
            <a:endParaRPr lang="es-MX" sz="2800" dirty="0"/>
          </a:p>
        </p:txBody>
      </p:sp>
      <p:pic>
        <p:nvPicPr>
          <p:cNvPr id="4098" name="Picture 2" descr="Ideas de decoración con azulejos para baños modernos">
            <a:extLst>
              <a:ext uri="{FF2B5EF4-FFF2-40B4-BE49-F238E27FC236}">
                <a16:creationId xmlns:a16="http://schemas.microsoft.com/office/drawing/2014/main" id="{92C39F8D-51CD-9D60-32D5-F2D612CBAB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7046" y="1879523"/>
            <a:ext cx="6197907" cy="3098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2380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DD3D47-BA05-AEF9-38ED-CD190513D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Alcance de proyecto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B1E4455-05FF-137D-7DF8-A2A1990AD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538892"/>
            <a:ext cx="7729728" cy="3101983"/>
          </a:xfrm>
        </p:spPr>
        <p:txBody>
          <a:bodyPr>
            <a:normAutofit/>
          </a:bodyPr>
          <a:lstStyle/>
          <a:p>
            <a:r>
              <a:rPr lang="es-MX" sz="2800" dirty="0"/>
              <a:t>Registro de usuario con base de datos</a:t>
            </a:r>
          </a:p>
          <a:p>
            <a:r>
              <a:rPr lang="es-MX" sz="2800" dirty="0"/>
              <a:t>Registro de usuario con HTML </a:t>
            </a:r>
            <a:r>
              <a:rPr lang="es-MX" sz="2800" dirty="0" err="1"/>
              <a:t>Forms</a:t>
            </a:r>
            <a:endParaRPr lang="es-MX" sz="2800" dirty="0"/>
          </a:p>
          <a:p>
            <a:r>
              <a:rPr lang="es-MX" sz="2800" dirty="0"/>
              <a:t>Por lo menos 15 modelos</a:t>
            </a:r>
          </a:p>
          <a:p>
            <a:r>
              <a:rPr lang="es-MX" sz="2800" dirty="0"/>
              <a:t>Información sobre azulejos y páginas útiles</a:t>
            </a:r>
          </a:p>
          <a:p>
            <a:r>
              <a:rPr lang="es-MX" sz="2800" dirty="0"/>
              <a:t>Base de datos local</a:t>
            </a:r>
          </a:p>
        </p:txBody>
      </p:sp>
      <p:pic>
        <p:nvPicPr>
          <p:cNvPr id="5126" name="Picture 6" descr="1.778 fotos e imágenes de Azulejo Portugues - Getty Images">
            <a:extLst>
              <a:ext uri="{FF2B5EF4-FFF2-40B4-BE49-F238E27FC236}">
                <a16:creationId xmlns:a16="http://schemas.microsoft.com/office/drawing/2014/main" id="{F73D2018-8654-9692-1FB6-3B32505C7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14248"/>
            <a:ext cx="5829300" cy="388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1.778 fotos e imágenes de Azulejo Portugues - Getty Images">
            <a:extLst>
              <a:ext uri="{FF2B5EF4-FFF2-40B4-BE49-F238E27FC236}">
                <a16:creationId xmlns:a16="http://schemas.microsoft.com/office/drawing/2014/main" id="{869969ED-1EAD-E010-A88D-B80B6CD254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2700" y="5752494"/>
            <a:ext cx="5829300" cy="388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8242568"/>
      </p:ext>
    </p:extLst>
  </p:cSld>
  <p:clrMapOvr>
    <a:masterClrMapping/>
  </p:clrMapOvr>
</p:sld>
</file>

<file path=ppt/theme/theme1.xml><?xml version="1.0" encoding="utf-8"?>
<a:theme xmlns:a="http://schemas.openxmlformats.org/drawingml/2006/main" name="Paquete">
  <a:themeElements>
    <a:clrScheme name="Paquete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quet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quet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TM10001115[[fn=Paquete]]</Template>
  <TotalTime>94</TotalTime>
  <Words>1021</Words>
  <Application>Microsoft Office PowerPoint</Application>
  <PresentationFormat>Panorámica</PresentationFormat>
  <Paragraphs>93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7" baseType="lpstr">
      <vt:lpstr>Abadi</vt:lpstr>
      <vt:lpstr>Amasis MT Pro Medium</vt:lpstr>
      <vt:lpstr>Arial</vt:lpstr>
      <vt:lpstr>Arial Narrow</vt:lpstr>
      <vt:lpstr>Arial Rounded MT Bold</vt:lpstr>
      <vt:lpstr>Bahnschrift</vt:lpstr>
      <vt:lpstr>Calibri</vt:lpstr>
      <vt:lpstr>Delight Candles</vt:lpstr>
      <vt:lpstr>Gill Sans MT</vt:lpstr>
      <vt:lpstr>Paquete</vt:lpstr>
      <vt:lpstr>Presentación de PowerPoint</vt:lpstr>
      <vt:lpstr>Presentación de PowerPoint</vt:lpstr>
      <vt:lpstr>Resumen</vt:lpstr>
      <vt:lpstr>Introducción</vt:lpstr>
      <vt:lpstr>Antecedentes</vt:lpstr>
      <vt:lpstr>Antecedentes</vt:lpstr>
      <vt:lpstr>Propuesta</vt:lpstr>
      <vt:lpstr>Objetivos</vt:lpstr>
      <vt:lpstr>Alcance de proyecto</vt:lpstr>
      <vt:lpstr>Metodología de diseño</vt:lpstr>
      <vt:lpstr>Metodología centrada en el usuario</vt:lpstr>
      <vt:lpstr>Fases</vt:lpstr>
      <vt:lpstr>Metodología de evaluación</vt:lpstr>
      <vt:lpstr>Pensar en voz alta</vt:lpstr>
      <vt:lpstr>Fase de evaluación</vt:lpstr>
      <vt:lpstr>Modificaciones posteriores</vt:lpstr>
      <vt:lpstr>Conclusiones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Ranfery Morales</dc:creator>
  <cp:lastModifiedBy>Ranfery Morales</cp:lastModifiedBy>
  <cp:revision>1</cp:revision>
  <dcterms:created xsi:type="dcterms:W3CDTF">2023-05-30T19:06:36Z</dcterms:created>
  <dcterms:modified xsi:type="dcterms:W3CDTF">2023-05-30T20:41:31Z</dcterms:modified>
</cp:coreProperties>
</file>

<file path=docProps/thumbnail.jpeg>
</file>